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3" r:id="rId3"/>
    <p:sldId id="322" r:id="rId4"/>
    <p:sldId id="314" r:id="rId5"/>
    <p:sldId id="315" r:id="rId6"/>
    <p:sldId id="319" r:id="rId7"/>
    <p:sldId id="316" r:id="rId8"/>
    <p:sldId id="321" r:id="rId9"/>
    <p:sldId id="324" r:id="rId10"/>
    <p:sldId id="288" r:id="rId11"/>
    <p:sldId id="274" r:id="rId12"/>
    <p:sldId id="275" r:id="rId13"/>
    <p:sldId id="276" r:id="rId14"/>
    <p:sldId id="264" r:id="rId15"/>
    <p:sldId id="258" r:id="rId16"/>
    <p:sldId id="289" r:id="rId17"/>
    <p:sldId id="295" r:id="rId18"/>
    <p:sldId id="269" r:id="rId19"/>
    <p:sldId id="270" r:id="rId20"/>
    <p:sldId id="294" r:id="rId21"/>
    <p:sldId id="271" r:id="rId22"/>
    <p:sldId id="305" r:id="rId23"/>
    <p:sldId id="259" r:id="rId24"/>
    <p:sldId id="281" r:id="rId25"/>
    <p:sldId id="300" r:id="rId26"/>
    <p:sldId id="309" r:id="rId27"/>
    <p:sldId id="310" r:id="rId28"/>
    <p:sldId id="312" r:id="rId29"/>
    <p:sldId id="306" r:id="rId30"/>
    <p:sldId id="280" r:id="rId31"/>
    <p:sldId id="298" r:id="rId32"/>
    <p:sldId id="313" r:id="rId33"/>
    <p:sldId id="325" r:id="rId34"/>
    <p:sldId id="304" r:id="rId35"/>
    <p:sldId id="327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8"/>
  </p:normalViewPr>
  <p:slideViewPr>
    <p:cSldViewPr snapToGrid="0" snapToObjects="1">
      <p:cViewPr>
        <p:scale>
          <a:sx n="80" d="100"/>
          <a:sy n="80" d="100"/>
        </p:scale>
        <p:origin x="78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6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1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0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2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4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0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0AA1E-9EB9-3B4E-B41C-DC8F9857F0D4}" type="datetimeFigureOut">
              <a:rPr lang="en-US" smtClean="0"/>
              <a:t>4/3/16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D2B6-4233-0D41-8052-8D7630F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5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4.tiff"/><Relationship Id="rId5" Type="http://schemas.openxmlformats.org/officeDocument/2006/relationships/image" Target="../media/image1.tiff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tiff"/><Relationship Id="rId5" Type="http://schemas.openxmlformats.org/officeDocument/2006/relationships/image" Target="../media/image38.png"/><Relationship Id="rId6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René Filip, TINF13B1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pezifikation</a:t>
            </a:r>
            <a:r>
              <a:rPr lang="en-US" dirty="0" smtClean="0"/>
              <a:t> </a:t>
            </a:r>
            <a:r>
              <a:rPr lang="en-US" dirty="0" err="1" smtClean="0"/>
              <a:t>vielleicht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690688"/>
            <a:ext cx="10592178" cy="4218613"/>
            <a:chOff x="909261" y="2320764"/>
            <a:chExt cx="10592178" cy="4218613"/>
          </a:xfrm>
        </p:grpSpPr>
        <p:sp>
          <p:nvSpPr>
            <p:cNvPr id="4" name="Multidocument 3"/>
            <p:cNvSpPr>
              <a:spLocks noChangeAspect="1"/>
            </p:cNvSpPr>
            <p:nvPr/>
          </p:nvSpPr>
          <p:spPr>
            <a:xfrm>
              <a:off x="909261" y="4404863"/>
              <a:ext cx="1796794" cy="2134514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3132453" y="5472120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424036" y="5118176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4623026" y="4404863"/>
              <a:ext cx="3074040" cy="2134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 err="1" smtClean="0">
                  <a:solidFill>
                    <a:schemeClr val="bg1"/>
                  </a:solidFill>
                </a:rPr>
                <a:t>Codechecker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8949" y="2495713"/>
              <a:ext cx="2097758" cy="47401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626923" y="2320764"/>
              <a:ext cx="3107326" cy="8239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/>
                <a:t>Andere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Spezifikationen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wie</a:t>
              </a:r>
              <a:endParaRPr lang="en-US" sz="1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8238949" y="5472119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163943" y="3489437"/>
              <a:ext cx="2858" cy="700098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50" y="4658793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286431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6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Menge der </a:t>
                </a:r>
                <a:r>
                  <a:rPr lang="en-US" dirty="0" err="1" smtClean="0"/>
                  <a:t>berechenbaren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51" y="4927707"/>
            <a:ext cx="6518965" cy="84173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8200" y="1690688"/>
            <a:ext cx="6618268" cy="2689084"/>
            <a:chOff x="710184" y="2178056"/>
            <a:chExt cx="10771632" cy="385057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753" y="3084511"/>
              <a:ext cx="2658375" cy="72431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253" y="4779158"/>
              <a:ext cx="2116464" cy="53556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4277" y="4291789"/>
              <a:ext cx="3741092" cy="915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8859888" y="4038097"/>
              <a:ext cx="1203442" cy="13049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9368" y="2962661"/>
              <a:ext cx="2263382" cy="544524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710184" y="2178056"/>
              <a:ext cx="10771632" cy="385057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114169" y="1690688"/>
                <a:ext cx="3357563" cy="488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sz="2800" b="1" dirty="0" smtClean="0"/>
                  <a:t>Was </a:t>
                </a:r>
                <a:r>
                  <a:rPr lang="en-US" sz="2800" b="1" dirty="0" err="1" smtClean="0"/>
                  <a:t>noch</a:t>
                </a:r>
                <a:r>
                  <a:rPr lang="en-US" sz="2800" b="1" dirty="0" smtClean="0"/>
                  <a:t>?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Alle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totalen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Funktionen</a:t>
                </a:r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Alle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Funktionen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mit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Programmen</a:t>
                </a:r>
                <a:r>
                  <a:rPr lang="en-US" sz="2800" dirty="0" smtClean="0"/>
                  <a:t>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…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2800" dirty="0" err="1" smtClean="0"/>
                  <a:t>Funktion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 smtClean="0"/>
                  <a:t>, </a:t>
                </a:r>
                <a:r>
                  <a:rPr lang="en-US" sz="2800" dirty="0" err="1" smtClean="0"/>
                  <a:t>spezifiziert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durch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ein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Prologprogramm</a:t>
                </a:r>
                <a:endParaRPr lang="en-US" sz="2800" dirty="0" smtClean="0"/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is-IS" sz="2800" dirty="0" smtClean="0"/>
                  <a:t>…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169" y="1690688"/>
                <a:ext cx="3357563" cy="4887556"/>
              </a:xfrm>
              <a:prstGeom prst="rect">
                <a:avLst/>
              </a:prstGeom>
              <a:blipFill rotWithShape="0">
                <a:blip r:embed="rId9"/>
                <a:stretch>
                  <a:fillRect l="-3630" t="-1122" r="-1633" b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Nicht-triviale </a:t>
                </a:r>
                <a:r>
                  <a:rPr lang="en-US" dirty="0" err="1" smtClean="0"/>
                  <a:t>Teilmenge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087474" y="5442268"/>
            <a:ext cx="6017052" cy="830997"/>
            <a:chOff x="5726243" y="5583187"/>
            <a:chExt cx="6017052" cy="8309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0112" y="5714231"/>
              <a:ext cx="3613183" cy="56891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726243" y="5583187"/>
              <a:ext cx="22846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 smtClean="0"/>
                <a:t>Beispiel</a:t>
              </a:r>
              <a:r>
                <a:rPr lang="en-US" sz="4800" dirty="0" smtClean="0"/>
                <a:t>:</a:t>
              </a:r>
              <a:endParaRPr lang="en-US" sz="48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7883" y="2205249"/>
            <a:ext cx="10956234" cy="2689084"/>
            <a:chOff x="665922" y="2357917"/>
            <a:chExt cx="10956234" cy="2689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5922" y="2357917"/>
              <a:ext cx="6618268" cy="2689084"/>
              <a:chOff x="710184" y="2178056"/>
              <a:chExt cx="10771632" cy="385057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10184" y="2178056"/>
                <a:ext cx="10771632" cy="3850576"/>
                <a:chOff x="710184" y="2178056"/>
                <a:chExt cx="10771632" cy="3850576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5753" y="3084511"/>
                  <a:ext cx="2658375" cy="72431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9253" y="4779158"/>
                  <a:ext cx="2116464" cy="535569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4277" y="4291789"/>
                  <a:ext cx="3741092" cy="91596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9312830" y="4226541"/>
                  <a:ext cx="1203443" cy="130495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9368" y="2962661"/>
                  <a:ext cx="2263382" cy="544524"/>
                </a:xfrm>
                <a:prstGeom prst="rect">
                  <a:avLst/>
                </a:prstGeom>
              </p:spPr>
            </p:pic>
            <p:sp>
              <p:nvSpPr>
                <p:cNvPr id="29" name="Oval 28"/>
                <p:cNvSpPr/>
                <p:nvPr/>
              </p:nvSpPr>
              <p:spPr>
                <a:xfrm>
                  <a:off x="710184" y="2178056"/>
                  <a:ext cx="10771632" cy="385057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5146239" y="2683457"/>
                <a:ext cx="3819478" cy="1455949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5240" y="3301307"/>
              <a:ext cx="3766916" cy="802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80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Sprache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619221" y="2097088"/>
            <a:ext cx="10953557" cy="3632381"/>
            <a:chOff x="619220" y="1690688"/>
            <a:chExt cx="10953557" cy="3632381"/>
          </a:xfrm>
        </p:grpSpPr>
        <p:grpSp>
          <p:nvGrpSpPr>
            <p:cNvPr id="3" name="Group 2"/>
            <p:cNvGrpSpPr/>
            <p:nvPr/>
          </p:nvGrpSpPr>
          <p:grpSpPr>
            <a:xfrm>
              <a:off x="1172350" y="3651431"/>
              <a:ext cx="9847300" cy="1671638"/>
              <a:chOff x="1132045" y="3781642"/>
              <a:chExt cx="9847300" cy="167163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9914093" y="4550225"/>
                <a:ext cx="1065252" cy="131291"/>
              </a:xfrm>
              <a:prstGeom prst="rect">
                <a:avLst/>
              </a:prstGeom>
            </p:spPr>
          </p:pic>
          <p:sp>
            <p:nvSpPr>
              <p:cNvPr id="5" name="Document 4"/>
              <p:cNvSpPr/>
              <p:nvPr/>
            </p:nvSpPr>
            <p:spPr>
              <a:xfrm>
                <a:off x="1132045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x^2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6" name="Document 5"/>
              <p:cNvSpPr/>
              <p:nvPr/>
            </p:nvSpPr>
            <p:spPr>
              <a:xfrm>
                <a:off x="3327557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x*x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" name="Document 6"/>
              <p:cNvSpPr/>
              <p:nvPr/>
            </p:nvSpPr>
            <p:spPr>
              <a:xfrm>
                <a:off x="5523069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=1;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o x times {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 *= x;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}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eturn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val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8" name="Document 7"/>
              <p:cNvSpPr/>
              <p:nvPr/>
            </p:nvSpPr>
            <p:spPr>
              <a:xfrm>
                <a:off x="7718581" y="3781642"/>
                <a:ext cx="1671638" cy="1671638"/>
              </a:xfrm>
              <a:prstGeom prst="flowChartDocument">
                <a:avLst/>
              </a:prstGeom>
              <a:noFill/>
              <a:ln w="508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chemeClr val="tx1"/>
                    </a:solidFill>
                    <a:latin typeface="Andale Mono" charset="0"/>
                    <a:ea typeface="Andale Mono" charset="0"/>
                    <a:cs typeface="Andale Mono" charset="0"/>
                  </a:rPr>
                  <a:t>return pow(x, 2);</a:t>
                </a:r>
                <a:endParaRPr lang="en-US" sz="1600" dirty="0">
                  <a:solidFill>
                    <a:schemeClr val="tx1"/>
                  </a:solidFill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8178" y="1690688"/>
              <a:ext cx="2675642" cy="42129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220" y="2485064"/>
              <a:ext cx="10953557" cy="37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6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Satz</a:t>
            </a:r>
            <a:r>
              <a:rPr lang="en-US" dirty="0" smtClean="0"/>
              <a:t> von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95864"/>
            <a:ext cx="9949236" cy="3751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953557" cy="371991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3364161" y="2786677"/>
            <a:ext cx="1231727" cy="1231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7814" y="3400508"/>
            <a:ext cx="5463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>
            <a:off x="1587178" y="2785190"/>
            <a:ext cx="1230636" cy="12306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95888" y="3402542"/>
            <a:ext cx="5463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080" y="3232302"/>
            <a:ext cx="940833" cy="3118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198" y="3071628"/>
            <a:ext cx="864483" cy="657759"/>
          </a:xfrm>
          <a:prstGeom prst="rect">
            <a:avLst/>
          </a:prstGeom>
        </p:spPr>
      </p:pic>
      <p:sp>
        <p:nvSpPr>
          <p:cNvPr id="15" name="&quot;No&quot; Symbol 14"/>
          <p:cNvSpPr>
            <a:spLocks noChangeAspect="1"/>
          </p:cNvSpPr>
          <p:nvPr/>
        </p:nvSpPr>
        <p:spPr>
          <a:xfrm>
            <a:off x="3068305" y="2476522"/>
            <a:ext cx="1823439" cy="182343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235" y="2701609"/>
            <a:ext cx="5462587" cy="13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Konsequenzen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600" dirty="0" smtClean="0">
                <a:sym typeface="Wingdings"/>
              </a:rPr>
              <a:t>:(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0326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Berechnet </a:t>
                </a:r>
                <a:r>
                  <a:rPr lang="en-US" dirty="0" err="1" smtClean="0"/>
                  <a:t>mein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document 3"/>
          <p:cNvSpPr>
            <a:spLocks noChangeAspect="1"/>
          </p:cNvSpPr>
          <p:nvPr/>
        </p:nvSpPr>
        <p:spPr>
          <a:xfrm>
            <a:off x="838200" y="4247301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1392" y="5314558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2975" y="4960614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1965" y="4247301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1964" y="2027475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7888" y="5314557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2882" y="3331875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47" y="5133099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758945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91" y="2167971"/>
            <a:ext cx="3396990" cy="5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Berechnen </a:t>
                </a:r>
                <a:r>
                  <a:rPr lang="en-US" dirty="0" err="1" smtClean="0"/>
                  <a:t>zwei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Programme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gleiche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document 3"/>
          <p:cNvSpPr>
            <a:spLocks noChangeAspect="1"/>
          </p:cNvSpPr>
          <p:nvPr/>
        </p:nvSpPr>
        <p:spPr>
          <a:xfrm>
            <a:off x="838200" y="4247301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1392" y="5314558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2975" y="4960614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1965" y="4247301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1964" y="2027475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67888" y="5314557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2882" y="3331875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47" y="5133099"/>
            <a:ext cx="1009670" cy="768228"/>
          </a:xfrm>
          <a:prstGeom prst="rect">
            <a:avLst/>
          </a:prstGeom>
        </p:spPr>
      </p:pic>
      <p:sp>
        <p:nvSpPr>
          <p:cNvPr id="23" name="&quot;No&quot; Symbol 22"/>
          <p:cNvSpPr>
            <a:spLocks noChangeAspect="1"/>
          </p:cNvSpPr>
          <p:nvPr/>
        </p:nvSpPr>
        <p:spPr>
          <a:xfrm>
            <a:off x="4551965" y="3758945"/>
            <a:ext cx="3111223" cy="3111223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91" y="2167971"/>
            <a:ext cx="3396990" cy="534869"/>
          </a:xfrm>
          <a:prstGeom prst="rect">
            <a:avLst/>
          </a:prstGeom>
        </p:spPr>
      </p:pic>
      <p:sp>
        <p:nvSpPr>
          <p:cNvPr id="13" name="Multidocument 12"/>
          <p:cNvSpPr>
            <a:spLocks noChangeAspect="1"/>
          </p:cNvSpPr>
          <p:nvPr/>
        </p:nvSpPr>
        <p:spPr>
          <a:xfrm>
            <a:off x="838200" y="1901737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smtClean="0">
                <a:ea typeface="Andale Mono" charset="0"/>
                <a:cs typeface="Andale Mono" charset="0"/>
              </a:rPr>
              <a:t>Code2</a:t>
            </a:r>
            <a:endParaRPr lang="en-US" sz="4000" dirty="0" smtClean="0"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2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Existiert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besserer</a:t>
            </a:r>
            <a:r>
              <a:rPr lang="en-US" dirty="0" smtClean="0"/>
              <a:t> </a:t>
            </a:r>
            <a:r>
              <a:rPr lang="en-US" dirty="0" err="1" smtClean="0"/>
              <a:t>Laufzeit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965320"/>
            <a:ext cx="10887739" cy="1674907"/>
            <a:chOff x="838200" y="1690688"/>
            <a:chExt cx="10887739" cy="16749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10558462" cy="44803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275692"/>
              <a:ext cx="10758185" cy="50741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917562"/>
              <a:ext cx="10887739" cy="44803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8" name="Multidocument 7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7" name="Rectangle 16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20" name="&quot;No&quot; Symbol 19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Berechnet</a:t>
            </a:r>
            <a:r>
              <a:rPr lang="en-US" dirty="0" smtClean="0"/>
              <a:t> das </a:t>
            </a:r>
            <a:r>
              <a:rPr lang="en-US" dirty="0" err="1" smtClean="0"/>
              <a:t>Computerprogramm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totale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9134"/>
            <a:ext cx="5932488" cy="67359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7" name="&quot;No&quot; Symbol 16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479390" y="1771714"/>
            <a:ext cx="4712610" cy="2548431"/>
            <a:chOff x="7190632" y="1771713"/>
            <a:chExt cx="4712610" cy="25484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352737" y="1922545"/>
                  <a:ext cx="4550505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/>
                    <a:t>Totale </a:t>
                  </a:r>
                  <a:r>
                    <a:rPr lang="en-US" sz="2800" b="1" dirty="0" err="1" smtClean="0"/>
                    <a:t>Funktion</a:t>
                  </a:r>
                  <a:r>
                    <a:rPr lang="en-US" sz="2800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𝒇</m:t>
                      </m:r>
                    </m:oMath>
                  </a14:m>
                  <a:r>
                    <a:rPr lang="en-US" sz="2800" b="1" dirty="0" smtClean="0"/>
                    <a:t>:</a:t>
                  </a:r>
                </a:p>
                <a:p>
                  <a:r>
                    <a:rPr lang="en-US" sz="2800" dirty="0" err="1" smtClean="0"/>
                    <a:t>Programm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𝐹</m:t>
                      </m:r>
                    </m:oMath>
                  </a14:m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berechnet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</m:oMath>
                  </a14:m>
                  <a:r>
                    <a:rPr lang="en-US" sz="2800" dirty="0" smtClean="0"/>
                    <a:t> und </a:t>
                  </a:r>
                  <a:r>
                    <a:rPr lang="en-US" sz="2800" dirty="0" err="1" smtClean="0"/>
                    <a:t>hält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für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alle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Eingaben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US" sz="2800" dirty="0" smtClean="0"/>
                    <a:t> an und </a:t>
                  </a:r>
                  <a:r>
                    <a:rPr lang="en-US" sz="2800" dirty="0" err="1" smtClean="0"/>
                    <a:t>erzeugt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Ausgabe</a:t>
                  </a:r>
                  <a:r>
                    <a:rPr lang="en-US" sz="2800" dirty="0" smtClean="0"/>
                    <a:t> </a:t>
                  </a:r>
                  <a:r>
                    <a:rPr lang="en-US" sz="2800" dirty="0" err="1" smtClean="0"/>
                    <a:t>aus</a:t>
                  </a:r>
                  <a:r>
                    <a:rPr lang="en-US" sz="280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</m:oMath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7" y="1922545"/>
                  <a:ext cx="4550505" cy="224676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15" t="-2439" b="-67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/>
            <p:cNvSpPr>
              <a:spLocks/>
            </p:cNvSpPr>
            <p:nvPr/>
          </p:nvSpPr>
          <p:spPr>
            <a:xfrm>
              <a:off x="7190632" y="1771713"/>
              <a:ext cx="4550505" cy="2548431"/>
            </a:xfrm>
            <a:prstGeom prst="rect">
              <a:avLst/>
            </a:prstGeom>
            <a:noFill/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30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cool </a:t>
            </a:r>
            <a:r>
              <a:rPr lang="en-US" dirty="0" err="1" smtClean="0"/>
              <a:t>wäre</a:t>
            </a:r>
            <a:endParaRPr lang="en-US" dirty="0"/>
          </a:p>
        </p:txBody>
      </p:sp>
      <p:sp>
        <p:nvSpPr>
          <p:cNvPr id="4" name="Multidocument 3"/>
          <p:cNvSpPr>
            <a:spLocks noChangeAspect="1"/>
          </p:cNvSpPr>
          <p:nvPr/>
        </p:nvSpPr>
        <p:spPr>
          <a:xfrm>
            <a:off x="842098" y="3647657"/>
            <a:ext cx="1796794" cy="2134514"/>
          </a:xfrm>
          <a:prstGeom prst="flowChartMultidocument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a typeface="Andale Mono" charset="0"/>
                <a:cs typeface="Andale Mono" charset="0"/>
              </a:rPr>
              <a:t>Code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5290" y="4714914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56873" y="4360970"/>
            <a:ext cx="207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Ja</a:t>
            </a:r>
            <a:r>
              <a:rPr lang="en-US" sz="4000" dirty="0" smtClean="0"/>
              <a:t> / </a:t>
            </a:r>
            <a:r>
              <a:rPr lang="en-US" sz="4000" dirty="0" smtClean="0">
                <a:solidFill>
                  <a:srgbClr val="FF0000"/>
                </a:solidFill>
              </a:rPr>
              <a:t>Nein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555863" y="3647657"/>
            <a:ext cx="3074040" cy="2134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Codechecker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5862" y="1690688"/>
            <a:ext cx="3074041" cy="823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Spezifikationen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71786" y="4714913"/>
            <a:ext cx="948690" cy="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96780" y="2732231"/>
            <a:ext cx="2858" cy="70009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5" y="4533455"/>
            <a:ext cx="1009670" cy="7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Erfüllt</a:t>
            </a:r>
            <a:r>
              <a:rPr lang="en-US" dirty="0" smtClean="0"/>
              <a:t> </a:t>
            </a:r>
            <a:r>
              <a:rPr lang="en-US" dirty="0" err="1" smtClean="0"/>
              <a:t>mein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bestimmte</a:t>
            </a:r>
            <a:r>
              <a:rPr lang="en-US" dirty="0" smtClean="0"/>
              <a:t> </a:t>
            </a:r>
            <a:r>
              <a:rPr lang="en-US" dirty="0" err="1" smtClean="0"/>
              <a:t>Spezifikationen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7931"/>
            <a:ext cx="10474836" cy="4784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Liefert</a:t>
            </a:r>
            <a:r>
              <a:rPr lang="en-US" dirty="0" smtClean="0"/>
              <a:t> </a:t>
            </a:r>
            <a:r>
              <a:rPr lang="en-US" dirty="0" err="1" smtClean="0"/>
              <a:t>mein</a:t>
            </a:r>
            <a:r>
              <a:rPr lang="en-US" dirty="0" smtClean="0"/>
              <a:t>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“1” </a:t>
            </a:r>
            <a:r>
              <a:rPr lang="en-US" dirty="0" err="1" smtClean="0"/>
              <a:t>zurück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2265418"/>
            <a:ext cx="7035800" cy="10541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0274" y="4401173"/>
            <a:ext cx="8774313" cy="1797410"/>
            <a:chOff x="1815158" y="4413440"/>
            <a:chExt cx="8774313" cy="1797410"/>
          </a:xfrm>
        </p:grpSpPr>
        <p:sp>
          <p:nvSpPr>
            <p:cNvPr id="6" name="Multidocument 5"/>
            <p:cNvSpPr>
              <a:spLocks noChangeAspect="1"/>
            </p:cNvSpPr>
            <p:nvPr/>
          </p:nvSpPr>
          <p:spPr>
            <a:xfrm>
              <a:off x="1815158" y="4413440"/>
              <a:ext cx="1513026" cy="1797410"/>
            </a:xfrm>
            <a:prstGeom prst="flowChartMultidocumen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ea typeface="Andale Mono" charset="0"/>
                  <a:cs typeface="Andale Mono" charset="0"/>
                </a:rPr>
                <a:t>Code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4949904" y="4243663"/>
            <a:ext cx="2112430" cy="2112430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Eigenschaft</a:t>
            </a:r>
            <a:r>
              <a:rPr lang="en-US" dirty="0" smtClean="0"/>
              <a:t> von </a:t>
            </a:r>
            <a:r>
              <a:rPr lang="en-US" dirty="0" err="1" smtClean="0"/>
              <a:t>Programmen</a:t>
            </a:r>
            <a:r>
              <a:rPr lang="en-US" dirty="0"/>
              <a:t>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denn</a:t>
            </a:r>
            <a:r>
              <a:rPr lang="en-US" dirty="0" smtClean="0"/>
              <a:t> </a:t>
            </a:r>
            <a:r>
              <a:rPr lang="en-US" dirty="0" err="1" smtClean="0"/>
              <a:t>überprüfen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 smtClean="0"/>
              <a:t>Wenn</a:t>
            </a:r>
            <a:r>
              <a:rPr lang="en-US" b="1" dirty="0" smtClean="0"/>
              <a:t> </a:t>
            </a:r>
          </a:p>
          <a:p>
            <a:r>
              <a:rPr lang="en-US" dirty="0" err="1" smtClean="0"/>
              <a:t>Eigenschaft</a:t>
            </a:r>
            <a:r>
              <a:rPr lang="en-US" dirty="0" smtClean="0"/>
              <a:t> von </a:t>
            </a:r>
            <a:r>
              <a:rPr lang="en-US" dirty="0" err="1" smtClean="0"/>
              <a:t>manchen</a:t>
            </a:r>
            <a:r>
              <a:rPr lang="en-US" dirty="0" smtClean="0"/>
              <a:t> </a:t>
            </a:r>
            <a:r>
              <a:rPr lang="en-US" dirty="0" err="1" smtClean="0"/>
              <a:t>Programmen</a:t>
            </a:r>
            <a:r>
              <a:rPr lang="en-US" dirty="0" smtClean="0"/>
              <a:t> </a:t>
            </a:r>
            <a:r>
              <a:rPr lang="en-US" dirty="0" err="1" smtClean="0"/>
              <a:t>erfüllt</a:t>
            </a:r>
            <a:r>
              <a:rPr lang="en-US" dirty="0" smtClean="0"/>
              <a:t>, und von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erfüllt</a:t>
            </a:r>
            <a:r>
              <a:rPr lang="en-US" dirty="0" smtClean="0"/>
              <a:t> </a:t>
            </a:r>
            <a:r>
              <a:rPr lang="en-US" dirty="0" err="1" smtClean="0"/>
              <a:t>wird</a:t>
            </a:r>
            <a:endParaRPr lang="en-US" dirty="0" smtClean="0"/>
          </a:p>
          <a:p>
            <a:r>
              <a:rPr lang="en-US" dirty="0" err="1" smtClean="0"/>
              <a:t>Eigenschaft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Algorithmus</a:t>
            </a:r>
            <a:r>
              <a:rPr lang="en-US" dirty="0" smtClean="0"/>
              <a:t> </a:t>
            </a:r>
            <a:r>
              <a:rPr lang="en-US" dirty="0" err="1" smtClean="0"/>
              <a:t>abhängig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(</a:t>
            </a:r>
            <a:r>
              <a:rPr lang="en-US" dirty="0" err="1" smtClean="0"/>
              <a:t>nicht</a:t>
            </a:r>
            <a:r>
              <a:rPr lang="en-US" dirty="0" smtClean="0"/>
              <a:t> von der Syntax)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Dann</a:t>
            </a:r>
            <a:endParaRPr lang="en-US" b="1" dirty="0" smtClean="0"/>
          </a:p>
          <a:p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praktisch</a:t>
            </a:r>
            <a:r>
              <a:rPr lang="en-US" dirty="0" smtClean="0"/>
              <a:t> </a:t>
            </a:r>
            <a:r>
              <a:rPr lang="en-US" sz="19700" dirty="0" err="1" smtClean="0"/>
              <a:t>nichts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kluges </a:t>
            </a:r>
            <a:r>
              <a:rPr lang="en-US" dirty="0" err="1" smtClean="0"/>
              <a:t>Programm</a:t>
            </a:r>
            <a:r>
              <a:rPr lang="en-US" dirty="0" smtClean="0"/>
              <a:t> </a:t>
            </a:r>
            <a:r>
              <a:rPr lang="en-US" dirty="0" err="1" smtClean="0"/>
              <a:t>entschieden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bezüglich</a:t>
            </a:r>
            <a:r>
              <a:rPr lang="en-US" dirty="0" smtClean="0"/>
              <a:t> </a:t>
            </a:r>
            <a:r>
              <a:rPr lang="en-US" dirty="0" err="1" smtClean="0"/>
              <a:t>Berechenbarkeit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123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Beweisskizze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Nehme an, </a:t>
                </a:r>
                <a:r>
                  <a:rPr lang="en-US" dirty="0" err="1" smtClean="0"/>
                  <a:t>dass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existiert</a:t>
                </a:r>
                <a:r>
                  <a:rPr lang="en-US" dirty="0" smtClean="0"/>
                  <a:t>, das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ob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eine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berechnen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 smtClean="0"/>
                  <a:t>Konstruiere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bei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Beweise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Fall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Beweise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Da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lösen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Widerspruch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zur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Annahme</a:t>
                </a:r>
                <a:r>
                  <a:rPr lang="en-US" dirty="0" smtClean="0"/>
                  <a:t> 1).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43" y="5581411"/>
            <a:ext cx="2525713" cy="5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</a:t>
                </a:r>
                <a:r>
                  <a:rPr lang="en-US" dirty="0"/>
                  <a:t>1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</a:t>
                </a:r>
                <a:r>
                  <a:rPr lang="en-US" dirty="0" smtClean="0"/>
                  <a:t>.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gewählte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erlaubt</a:t>
                </a:r>
                <a:r>
                  <a:rPr lang="en-US" dirty="0" smtClean="0"/>
                  <a:t>,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≠∅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Reduktion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  <a:blipFill rotWithShape="0">
                <a:blip r:embed="rId3"/>
                <a:stretch>
                  <a:fillRect l="-1043" t="-4762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375" y="1304926"/>
            <a:ext cx="2325116" cy="196135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7392401" y="3845831"/>
            <a:ext cx="4895852" cy="1307346"/>
            <a:chOff x="3867149" y="4509472"/>
            <a:chExt cx="4895852" cy="1307346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6315075" y="4509472"/>
              <a:ext cx="1" cy="5260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 rot="10800000">
                  <a:off x="3867149" y="5170487"/>
                  <a:ext cx="48958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dirty="0" smtClean="0"/>
                    <a:t>Konstruktion von </a:t>
                  </a:r>
                  <a14:m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charset="0"/>
                        </a:rPr>
                        <m:t>′</m:t>
                      </m:r>
                    </m:oMath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3867149" y="5170487"/>
                  <a:ext cx="4895852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5094" b="-349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415852"/>
            <a:ext cx="10515600" cy="9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) 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Simuliert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P auf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E;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f(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Berechnet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f(x) 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FF"/>
                        </a:solidFill>
                        <a:latin typeface="Cambria Math" charset="0"/>
                        <a:ea typeface="Fira Mono" charset="0"/>
                        <a:cs typeface="Fira Mono" charset="0"/>
                      </a:rPr>
                      <m:t>∈</m:t>
                    </m:r>
                  </m:oMath>
                </a14:m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S;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Hauptprogamm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f(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</a:t>
                </a:r>
                <a:endParaRPr lang="en-US" dirty="0">
                  <a:latin typeface="Fira Mono" charset="0"/>
                  <a:ea typeface="Fira Mono" charset="0"/>
                  <a:cs typeface="Fira Mon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38200" y="4443134"/>
            <a:ext cx="10515600" cy="17338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1690688"/>
            <a:ext cx="10515600" cy="261750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862756" y="2707055"/>
            <a:ext cx="156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Module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0542736" y="5017661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8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Verhalten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231436" cy="34746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2504848"/>
            <a:ext cx="10515600" cy="1938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dirty="0" err="1" smtClean="0">
                <a:latin typeface="Fira Mono" charset="0"/>
                <a:ea typeface="Fira Mono" charset="0"/>
                <a:cs typeface="Fira Mono" charset="0"/>
              </a:rPr>
              <a:t>Hauptprogamm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x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 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{ </a:t>
            </a:r>
            <a:endParaRPr lang="en-US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dirty="0" err="1" smtClean="0">
                <a:latin typeface="Fira Mono" charset="0"/>
                <a:ea typeface="Fira Mono" charset="0"/>
                <a:cs typeface="Fira Mono" charset="0"/>
              </a:rPr>
              <a:t>JavaSimulator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	f(</a:t>
            </a:r>
            <a:r>
              <a:rPr lang="en-US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x</a:t>
            </a: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Fira Mono" charset="0"/>
                <a:ea typeface="Fira Mono" charset="0"/>
                <a:cs typeface="Fira Mono" charset="0"/>
              </a:rPr>
              <a:t>}</a:t>
            </a:r>
            <a:endParaRPr lang="en-US" dirty="0">
              <a:latin typeface="Fira Mono" charset="0"/>
              <a:ea typeface="Fira Mono" charset="0"/>
              <a:cs typeface="Fira Mon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380826"/>
            <a:ext cx="10515600" cy="1927421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5400000">
            <a:off x="10542736" y="3052149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1641"/>
            <a:ext cx="9560574" cy="421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930956"/>
            <a:ext cx="10940747" cy="4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bedeutet</a:t>
                </a:r>
                <a:r>
                  <a:rPr lang="en-US" dirty="0" smtClean="0"/>
                  <a:t> das?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⇐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Multidocument 4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 xmlns="">
            <p:sp>
              <p:nvSpPr>
                <p:cNvPr id="5" name="Multidocument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5362731" y="4584405"/>
              <a:ext cx="1460302" cy="1460304"/>
              <a:chOff x="3321299" y="5090456"/>
              <a:chExt cx="1231727" cy="1231729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3321299" y="5090456"/>
                <a:ext cx="1231727" cy="1231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3336" y="5375407"/>
                <a:ext cx="864483" cy="657759"/>
              </a:xfrm>
              <a:prstGeom prst="rect">
                <a:avLst/>
              </a:prstGeom>
            </p:spPr>
          </p:pic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63901"/>
            <a:ext cx="9353052" cy="413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40831"/>
            <a:ext cx="10715375" cy="41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Erkenntnis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11704"/>
                <a:ext cx="10515600" cy="258804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 smtClean="0"/>
                  <a:t>Gäbe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kluges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,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könnten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 smtClean="0"/>
                  <a:t>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, und </a:t>
                </a:r>
                <a:r>
                  <a:rPr lang="en-US" dirty="0" err="1" smtClean="0"/>
                  <a:t>daher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die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existiert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11704"/>
                <a:ext cx="10515600" cy="2588043"/>
              </a:xfrm>
              <a:blipFill rotWithShape="0">
                <a:blip r:embed="rId2"/>
                <a:stretch>
                  <a:fillRect l="-1043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9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 </a:t>
            </a:r>
            <a:r>
              <a:rPr lang="en-US" dirty="0" err="1" smtClean="0"/>
              <a:t>Reduktionsbeweis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Am </a:t>
                </a:r>
                <a:r>
                  <a:rPr lang="en-US" dirty="0" err="1" smtClean="0"/>
                  <a:t>Beispiel</a:t>
                </a:r>
                <a:r>
                  <a:rPr lang="en-US" dirty="0" smtClean="0"/>
                  <a:t> von “</a:t>
                </a:r>
                <a:r>
                  <a:rPr lang="en-US" dirty="0" err="1" smtClean="0"/>
                  <a:t>Entscheidbarkeit</a:t>
                </a:r>
                <a:r>
                  <a:rPr lang="en-US" dirty="0" smtClean="0"/>
                  <a:t> </a:t>
                </a:r>
                <a:r>
                  <a:rPr lang="en-US" dirty="0"/>
                  <a:t>von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”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70" t="-5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Fall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überall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undefinierte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 smtClean="0"/>
                  <a:t>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in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gewählte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Funktion</a:t>
                </a:r>
                <a:r>
                  <a:rPr lang="en-US" dirty="0"/>
                  <a:t> </a:t>
                </a:r>
                <a:r>
                  <a:rPr lang="en-US" b="1" dirty="0" err="1" smtClean="0">
                    <a:solidFill>
                      <a:srgbClr val="FF0000"/>
                    </a:solidFill>
                  </a:rPr>
                  <a:t>nicht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erlaubt</a:t>
                </a:r>
                <a:r>
                  <a:rPr lang="en-US" dirty="0" smtClean="0"/>
                  <a:t>, 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Reduktion</a:t>
                </a:r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46288"/>
              </a:xfrm>
              <a:blipFill rotWithShape="0">
                <a:blip r:embed="rId3"/>
                <a:stretch>
                  <a:fillRect l="-1043" t="-4762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45105"/>
            <a:ext cx="10515600" cy="1590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98289"/>
            <a:ext cx="8097253" cy="9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) 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Simuliert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Programm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P auf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E;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f(</a:t>
                </a:r>
                <a:r>
                  <a:rPr lang="en-US" b="1" dirty="0" err="1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	// </a:t>
                </a:r>
                <a:r>
                  <a:rPr lang="en-US" i="1" dirty="0" err="1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Berechnet</a:t>
                </a:r>
                <a:r>
                  <a:rPr lang="en-US" i="1" dirty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f(x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i="1" dirty="0" err="1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mit</a:t>
                </a:r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66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en-US" i="1" dirty="0" smtClean="0">
                    <a:solidFill>
                      <a:srgbClr val="0066FF"/>
                    </a:solidFill>
                    <a:latin typeface="Fira Mono" charset="0"/>
                    <a:ea typeface="Fira Mono" charset="0"/>
                    <a:cs typeface="Fira Mono" charset="0"/>
                  </a:rPr>
                  <a:t> S;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public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Hauptprogamm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Eingabe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 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 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{ </a:t>
                </a:r>
                <a:endParaRPr lang="en-US" dirty="0" smtClean="0">
                  <a:latin typeface="Fira Mono" charset="0"/>
                  <a:ea typeface="Fira Mono" charset="0"/>
                  <a:cs typeface="Fira Mono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</a:t>
                </a:r>
                <a:r>
                  <a:rPr lang="en-US" dirty="0" err="1" smtClean="0">
                    <a:latin typeface="Fira Mono" charset="0"/>
                    <a:ea typeface="Fira Mono" charset="0"/>
                    <a:cs typeface="Fira Mono" charset="0"/>
                  </a:rPr>
                  <a:t>JavaSimulator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(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P</a:t>
                </a:r>
                <a:r>
                  <a:rPr lang="en-US" dirty="0">
                    <a:latin typeface="Fira Mono" charset="0"/>
                    <a:ea typeface="Fira Mono" charset="0"/>
                    <a:cs typeface="Fira Mono" charset="0"/>
                  </a:rPr>
                  <a:t>, </a:t>
                </a:r>
                <a:r>
                  <a:rPr lang="en-US" b="1" dirty="0" smtClean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E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	f(</a:t>
                </a:r>
                <a:r>
                  <a:rPr lang="en-US" b="1" dirty="0">
                    <a:solidFill>
                      <a:srgbClr val="0000FF"/>
                    </a:solidFill>
                    <a:latin typeface="Fira Mono" charset="0"/>
                    <a:ea typeface="Fira Mono" charset="0"/>
                    <a:cs typeface="Fira Mono" charset="0"/>
                  </a:rPr>
                  <a:t>x</a:t>
                </a: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latin typeface="Fira Mono" charset="0"/>
                    <a:ea typeface="Fira Mono" charset="0"/>
                    <a:cs typeface="Fira Mono" charset="0"/>
                  </a:rPr>
                  <a:t>}</a:t>
                </a:r>
                <a:endParaRPr lang="en-US" dirty="0">
                  <a:latin typeface="Fira Mono" charset="0"/>
                  <a:ea typeface="Fira Mono" charset="0"/>
                  <a:cs typeface="Fira Mon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10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38200" y="4443134"/>
            <a:ext cx="10515600" cy="1733829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1690688"/>
            <a:ext cx="10515600" cy="2617509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862756" y="2707055"/>
            <a:ext cx="156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</a:rPr>
              <a:t>Module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0542736" y="5017661"/>
            <a:ext cx="220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00B0F0"/>
                </a:solidFill>
              </a:rPr>
              <a:t>Programm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229350" y="3016251"/>
            <a:ext cx="1885949" cy="10919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Verhalten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4300"/>
            <a:ext cx="8914732" cy="434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3653"/>
            <a:ext cx="10213211" cy="434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15905"/>
            <a:ext cx="10515600" cy="15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Was </a:t>
                </a:r>
                <a:r>
                  <a:rPr lang="en-US" dirty="0" err="1" smtClean="0"/>
                  <a:t>ist</a:t>
                </a:r>
                <a:r>
                  <a:rPr lang="en-US" dirty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Vom Satz per Definition ausgeschlossen</a:t>
            </a:r>
          </a:p>
          <a:p>
            <a:endParaRPr lang="de-DE" dirty="0" smtClean="0"/>
          </a:p>
          <a:p>
            <a:r>
              <a:rPr lang="de-DE" dirty="0" err="1" smtClean="0"/>
              <a:t>Codechecker</a:t>
            </a:r>
            <a:r>
              <a:rPr lang="de-DE" dirty="0" smtClean="0"/>
              <a:t> </a:t>
            </a:r>
            <a:r>
              <a:rPr lang="de-DE" dirty="0" err="1" smtClean="0"/>
              <a:t>w</a:t>
            </a:r>
            <a:r>
              <a:rPr lang="en-US" dirty="0" err="1" smtClean="0"/>
              <a:t>ürde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herausfinden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beim</a:t>
            </a:r>
            <a:r>
              <a:rPr lang="en-US" dirty="0" smtClean="0"/>
              <a:t> Code </a:t>
            </a:r>
            <a:r>
              <a:rPr lang="de-DE" i="1" dirty="0" err="1" smtClean="0"/>
              <a:t>tats</a:t>
            </a:r>
            <a:r>
              <a:rPr lang="en-US" i="1" dirty="0" err="1" smtClean="0"/>
              <a:t>ächlich</a:t>
            </a:r>
            <a:r>
              <a:rPr lang="en-US" i="1" dirty="0" smtClean="0"/>
              <a:t> </a:t>
            </a:r>
            <a:r>
              <a:rPr lang="en-US" dirty="0" smtClean="0"/>
              <a:t>um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berechenbare</a:t>
            </a:r>
            <a:r>
              <a:rPr lang="en-US" dirty="0" smtClean="0"/>
              <a:t> </a:t>
            </a:r>
            <a:r>
              <a:rPr lang="en-US" dirty="0" err="1" smtClean="0"/>
              <a:t>Funktion</a:t>
            </a:r>
            <a:r>
              <a:rPr lang="en-US" dirty="0" smtClean="0"/>
              <a:t> </a:t>
            </a:r>
            <a:r>
              <a:rPr lang="en-US" dirty="0" err="1" smtClean="0"/>
              <a:t>handelt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berechenbare</a:t>
            </a:r>
            <a:r>
              <a:rPr lang="en-US" dirty="0" smtClean="0"/>
              <a:t> </a:t>
            </a:r>
            <a:r>
              <a:rPr lang="en-US" dirty="0" err="1" smtClean="0"/>
              <a:t>Funktionen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programmieren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Sinnlos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2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Anhang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err="1" smtClean="0"/>
              <a:t>Entscheidbarkeit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27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2.1.2 Definition: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heißt</a:t>
            </a:r>
            <a:r>
              <a:rPr lang="en-US" dirty="0" smtClean="0"/>
              <a:t> </a:t>
            </a:r>
            <a:r>
              <a:rPr lang="en-US" u="sng" dirty="0" err="1" smtClean="0"/>
              <a:t>rekursiv</a:t>
            </a:r>
            <a:r>
              <a:rPr lang="en-US" dirty="0" smtClean="0"/>
              <a:t> (</a:t>
            </a:r>
            <a:r>
              <a:rPr lang="en-US" dirty="0" err="1" smtClean="0"/>
              <a:t>entscheidbar</a:t>
            </a:r>
            <a:r>
              <a:rPr lang="en-US" dirty="0" smtClean="0"/>
              <a:t>),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Turingmaschine</a:t>
            </a:r>
            <a:r>
              <a:rPr lang="en-US" dirty="0" smtClean="0"/>
              <a:t> </a:t>
            </a:r>
            <a:r>
              <a:rPr lang="en-US" dirty="0" err="1" smtClean="0"/>
              <a:t>gibt</a:t>
            </a:r>
            <a:r>
              <a:rPr lang="en-US" dirty="0" smtClean="0"/>
              <a:t>, die auf </a:t>
            </a:r>
            <a:r>
              <a:rPr lang="en-US" dirty="0" err="1" smtClean="0"/>
              <a:t>allen</a:t>
            </a:r>
            <a:r>
              <a:rPr lang="en-US" dirty="0" smtClean="0"/>
              <a:t> </a:t>
            </a:r>
            <a:r>
              <a:rPr lang="en-US" dirty="0" err="1" smtClean="0"/>
              <a:t>Eingaben</a:t>
            </a:r>
            <a:r>
              <a:rPr lang="en-US" dirty="0" smtClean="0"/>
              <a:t> </a:t>
            </a:r>
            <a:r>
              <a:rPr lang="en-US" dirty="0" err="1" smtClean="0"/>
              <a:t>stoppt</a:t>
            </a:r>
            <a:r>
              <a:rPr lang="en-US" dirty="0" smtClean="0"/>
              <a:t> und die </a:t>
            </a:r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genau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akzeptiert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Element der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2" y="5682790"/>
            <a:ext cx="8197516" cy="51443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61861" y="3687762"/>
            <a:ext cx="9468277" cy="1399531"/>
            <a:chOff x="1885523" y="3487737"/>
            <a:chExt cx="9468277" cy="1399531"/>
          </a:xfrm>
        </p:grpSpPr>
        <p:sp>
          <p:nvSpPr>
            <p:cNvPr id="4" name="Rectangle 3"/>
            <p:cNvSpPr/>
            <p:nvPr/>
          </p:nvSpPr>
          <p:spPr>
            <a:xfrm>
              <a:off x="3457544" y="3503363"/>
              <a:ext cx="1778559" cy="136827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/>
                <a:t>TM</a:t>
              </a:r>
              <a:r>
                <a:rPr lang="en-US" sz="6000" dirty="0" smtClean="0"/>
                <a:t/>
              </a:r>
              <a:br>
                <a:rPr lang="en-US" sz="6000" dirty="0" smtClean="0"/>
              </a:br>
              <a:r>
                <a:rPr lang="en-US" sz="2000" i="1" dirty="0" err="1" smtClean="0"/>
                <a:t>hält</a:t>
              </a:r>
              <a:r>
                <a:rPr lang="en-US" sz="2000" i="1" dirty="0" smtClean="0"/>
                <a:t> </a:t>
              </a:r>
              <a:r>
                <a:rPr lang="en-US" sz="2000" i="1" dirty="0" err="1" smtClean="0"/>
                <a:t>immer</a:t>
              </a:r>
              <a:endParaRPr lang="en-US" sz="11500" i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523" y="4064343"/>
              <a:ext cx="1192399" cy="2463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725" y="3487737"/>
              <a:ext cx="5738075" cy="1399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45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Entscheidbarkeit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1320"/>
            <a:ext cx="10515600" cy="2285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01443"/>
            <a:ext cx="10515600" cy="6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Beweisidee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Angenommen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gäbe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, das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ob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</a:t>
                </a:r>
                <a:r>
                  <a:rPr lang="en-US" dirty="0" smtClean="0"/>
                  <a:t>Java-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die </a:t>
                </a:r>
                <a:r>
                  <a:rPr lang="en-US" dirty="0" err="1" smtClean="0"/>
                  <a:t>Zeitkomplexität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oder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besser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besitzt</a:t>
                </a:r>
                <a:r>
                  <a:rPr lang="en-US" dirty="0" smtClean="0"/>
                  <a:t>. Also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Java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entscheidet.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 smtClean="0"/>
                  <a:t>Dann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können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</a:t>
                </a:r>
                <a:r>
                  <a:rPr lang="en-US" dirty="0" smtClean="0"/>
                  <a:t> Java-</a:t>
                </a:r>
                <a:r>
                  <a:rPr lang="en-US" dirty="0" err="1" smtClean="0"/>
                  <a:t>Programm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konstruieren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für</a:t>
                </a:r>
                <a:r>
                  <a:rPr lang="en-US" dirty="0" smtClean="0"/>
                  <a:t> 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entscheiden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würde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Das </a:t>
                </a:r>
                <a:r>
                  <a:rPr lang="en-US" dirty="0" err="1" smtClean="0"/>
                  <a:t>Halteproblem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ist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aber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unentscheidbar</a:t>
                </a:r>
                <a:r>
                  <a:rPr lang="en-US" dirty="0" smtClean="0"/>
                  <a:t>, also </a:t>
                </a:r>
                <a:r>
                  <a:rPr lang="en-US" dirty="0" err="1" smtClean="0"/>
                  <a:t>kann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auch</a:t>
                </a:r>
                <a:r>
                  <a:rPr lang="en-US" dirty="0" smtClean="0"/>
                  <a:t> </a:t>
                </a:r>
                <a:r>
                  <a:rPr lang="en-US" dirty="0" smtClean="0"/>
                  <a:t>die </a:t>
                </a:r>
                <a:r>
                  <a:rPr lang="en-US" dirty="0" err="1" smtClean="0"/>
                  <a:t>Sprache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Java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nicht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entschieden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werden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29" y="5501338"/>
            <a:ext cx="3164640" cy="8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Javaprogramm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mit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Eingabe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50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 err="1" smtClean="0">
                <a:latin typeface="Fira Mono" charset="0"/>
                <a:ea typeface="Fira Mono" charset="0"/>
                <a:cs typeface="Fira Mono" charset="0"/>
              </a:rPr>
              <a:t>SchrittSimulator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err="1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Programm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Schritte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n) {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//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Simuliere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P auf E in n </a:t>
            </a:r>
            <a:r>
              <a:rPr lang="en-US" sz="2200" i="1" dirty="0" err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Schritten</a:t>
            </a:r>
            <a:r>
              <a:rPr lang="en-US" sz="2200" i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, ABER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//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hält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P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innerhalb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von n,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dann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i="1" dirty="0" err="1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gehe</a:t>
            </a:r>
            <a:r>
              <a:rPr lang="en-US" sz="2200" i="1" dirty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i="1" dirty="0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in </a:t>
            </a:r>
            <a:r>
              <a:rPr lang="en-US" sz="2200" i="1" dirty="0" err="1" smtClean="0">
                <a:solidFill>
                  <a:srgbClr val="0066FF"/>
                </a:solidFill>
                <a:latin typeface="Fira Mono" charset="0"/>
                <a:ea typeface="Fira Mono" charset="0"/>
                <a:cs typeface="Fira Mono" charset="0"/>
              </a:rPr>
              <a:t>Endlosschleife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}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200" b="1" dirty="0">
              <a:solidFill>
                <a:srgbClr val="0000FF"/>
              </a:solidFill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public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 err="1">
                <a:latin typeface="Fira Mono" charset="0"/>
                <a:ea typeface="Fira Mono" charset="0"/>
                <a:cs typeface="Fira Mono" charset="0"/>
              </a:rPr>
              <a:t>Hauptprogramm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err="1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Eingabe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 x) {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dirty="0" err="1" smtClean="0">
                <a:latin typeface="Fira Mono" charset="0"/>
                <a:ea typeface="Fira Mono" charset="0"/>
                <a:cs typeface="Fira Mono" charset="0"/>
              </a:rPr>
              <a:t>SchrittSimulator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(</a:t>
            </a: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P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, </a:t>
            </a:r>
            <a:r>
              <a:rPr lang="en-US" sz="2200" dirty="0" err="1">
                <a:latin typeface="Fira Mono" charset="0"/>
                <a:ea typeface="Fira Mono" charset="0"/>
                <a:cs typeface="Fira Mono" charset="0"/>
              </a:rPr>
              <a:t>Länge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(x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));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	</a:t>
            </a:r>
            <a:r>
              <a:rPr lang="en-US" sz="2200" b="1" dirty="0" smtClean="0">
                <a:solidFill>
                  <a:srgbClr val="0000FF"/>
                </a:solidFill>
                <a:latin typeface="Fira Mono" charset="0"/>
                <a:ea typeface="Fira Mono" charset="0"/>
                <a:cs typeface="Fira Mono" charset="0"/>
              </a:rPr>
              <a:t>return</a:t>
            </a: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 </a:t>
            </a:r>
            <a:r>
              <a:rPr lang="en-US" sz="2200" dirty="0">
                <a:solidFill>
                  <a:srgbClr val="0000CD"/>
                </a:solidFill>
                <a:latin typeface="Fira Mono" charset="0"/>
                <a:ea typeface="Fira Mono" charset="0"/>
                <a:cs typeface="Fira Mono" charset="0"/>
              </a:rPr>
              <a:t>1</a:t>
            </a:r>
            <a:r>
              <a:rPr lang="en-US" sz="2200" dirty="0">
                <a:latin typeface="Fira Mono" charset="0"/>
                <a:ea typeface="Fira Mono" charset="0"/>
                <a:cs typeface="Fira Mono" charset="0"/>
              </a:rPr>
              <a:t>; </a:t>
            </a:r>
            <a:endParaRPr lang="en-US" sz="2200" dirty="0" smtClean="0">
              <a:latin typeface="Fira Mono" charset="0"/>
              <a:ea typeface="Fira Mono" charset="0"/>
              <a:cs typeface="Fira Mon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Fira Mono" charset="0"/>
                <a:ea typeface="Fira Mono" charset="0"/>
                <a:cs typeface="Fira Mono" charset="0"/>
              </a:rPr>
              <a:t>}</a:t>
            </a:r>
            <a:endParaRPr lang="en-US" sz="2200" dirty="0">
              <a:latin typeface="Fira Mono" charset="0"/>
              <a:ea typeface="Fira Mono" charset="0"/>
              <a:cs typeface="Fira Mon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690688"/>
            <a:ext cx="10515600" cy="160972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10841324" y="2264717"/>
            <a:ext cx="160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C000"/>
                </a:solidFill>
              </a:rPr>
              <a:t>Modul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3435351"/>
            <a:ext cx="10515600" cy="153670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877835" y="3972870"/>
            <a:ext cx="153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00B0F0"/>
                </a:solidFill>
              </a:rPr>
              <a:t>Programm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2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Multidocument 5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6" name="Multidocument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74" y="4087691"/>
            <a:ext cx="10515600" cy="186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Multidocument 5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6" name="Multidocument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87691"/>
            <a:ext cx="10515600" cy="23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Beweis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Reduktion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1510"/>
            <a:ext cx="10515600" cy="20842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8843" y="1905002"/>
            <a:ext cx="8774313" cy="1797410"/>
            <a:chOff x="1815158" y="4413440"/>
            <a:chExt cx="8774313" cy="17974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Multidocument 6"/>
                <p:cNvSpPr>
                  <a:spLocks noChangeAspec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𝑃</m:t>
                        </m:r>
                        <m:r>
                          <a:rPr lang="en-US" sz="6600" b="0" i="1" smtClean="0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′</m:t>
                        </m:r>
                      </m:oMath>
                    </m:oMathPara>
                  </a14:m>
                  <a:endParaRPr lang="en-US" sz="6600" dirty="0" smtClean="0">
                    <a:ea typeface="Andale Mono" charset="0"/>
                    <a:cs typeface="Andale Mono" charset="0"/>
                  </a:endParaRPr>
                </a:p>
              </p:txBody>
            </p:sp>
          </mc:Choice>
          <mc:Fallback>
            <p:sp>
              <p:nvSpPr>
                <p:cNvPr id="7" name="Multidocument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158" y="4413440"/>
                  <a:ext cx="1513026" cy="1797410"/>
                </a:xfrm>
                <a:prstGeom prst="flowChartMultidocumen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508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 flipV="1">
              <a:off x="3910093" y="529987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512068" y="4960615"/>
              <a:ext cx="2077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6">
                      <a:lumMod val="75000"/>
                    </a:schemeClr>
                  </a:solidFill>
                </a:rPr>
                <a:t>Ja</a:t>
              </a:r>
              <a:r>
                <a:rPr lang="en-US" sz="4000" dirty="0" smtClean="0"/>
                <a:t> / </a:t>
              </a:r>
              <a:r>
                <a:rPr lang="en-US" sz="4000" dirty="0" smtClean="0">
                  <a:solidFill>
                    <a:srgbClr val="FF0000"/>
                  </a:solidFill>
                </a:rPr>
                <a:t>Nein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7326981" y="5314558"/>
              <a:ext cx="948690" cy="1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362731" y="4584405"/>
              <a:ext cx="1460302" cy="14603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28" y="2436655"/>
            <a:ext cx="1053278" cy="734103"/>
          </a:xfrm>
          <a:prstGeom prst="rect">
            <a:avLst/>
          </a:prstGeom>
        </p:spPr>
      </p:pic>
      <p:sp>
        <p:nvSpPr>
          <p:cNvPr id="13" name="&quot;No&quot; Symbol 12"/>
          <p:cNvSpPr>
            <a:spLocks noChangeAspect="1"/>
          </p:cNvSpPr>
          <p:nvPr/>
        </p:nvSpPr>
        <p:spPr>
          <a:xfrm>
            <a:off x="5074847" y="1905002"/>
            <a:ext cx="1823439" cy="1823439"/>
          </a:xfrm>
          <a:prstGeom prst="noSmoking">
            <a:avLst>
              <a:gd name="adj" fmla="val 10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13337</TotalTime>
  <Words>517</Words>
  <Application>Microsoft Macintosh PowerPoint</Application>
  <PresentationFormat>Widescreen</PresentationFormat>
  <Paragraphs>164</Paragraphs>
  <Slides>36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Andale Mono</vt:lpstr>
      <vt:lpstr>Calibri</vt:lpstr>
      <vt:lpstr>Calibri Light</vt:lpstr>
      <vt:lpstr>Cambria Math</vt:lpstr>
      <vt:lpstr>Fira Mono</vt:lpstr>
      <vt:lpstr>Wingdings</vt:lpstr>
      <vt:lpstr>Arial</vt:lpstr>
      <vt:lpstr>Office Theme</vt:lpstr>
      <vt:lpstr>Satz von Rice</vt:lpstr>
      <vt:lpstr>Was cool wäre</vt:lpstr>
      <vt:lpstr>Wiederholung Reduktionsbeweis</vt:lpstr>
      <vt:lpstr>Entscheidbarkeit von O(n^k)</vt:lpstr>
      <vt:lpstr>Beweisidee</vt:lpstr>
      <vt:lpstr>Javaprogramm P′ mit Eingabe x</vt:lpstr>
      <vt:lpstr>Beweis über Reduktion</vt:lpstr>
      <vt:lpstr>Beweis über Reduktion</vt:lpstr>
      <vt:lpstr>Beweis über Reduktion</vt:lpstr>
      <vt:lpstr>Eine andere Spezifikation vielleicht?</vt:lpstr>
      <vt:lpstr>Menge der berechenbaren Funktionen R</vt:lpstr>
      <vt:lpstr>Nicht-triviale Teilmenge  S</vt:lpstr>
      <vt:lpstr>Sprache L(S)</vt:lpstr>
      <vt:lpstr>Satz von Rice</vt:lpstr>
      <vt:lpstr>Konsequenzen?</vt:lpstr>
      <vt:lpstr>Berechnet mein Programm die Funktion f?</vt:lpstr>
      <vt:lpstr>Berechnen zwei Programme die gleiche Funktion f?</vt:lpstr>
      <vt:lpstr>Existiert ein Programm mit besserer Laufzeit?</vt:lpstr>
      <vt:lpstr>Berechnet das Computerprogramm eine totale Funktion?</vt:lpstr>
      <vt:lpstr>Erfüllt mein Programm bestimmte Spezifikationen?</vt:lpstr>
      <vt:lpstr>Liefert mein Programm immer “1” zurück?</vt:lpstr>
      <vt:lpstr>Welche Eigenschaft von Programmen kann ich denn überprüfen?</vt:lpstr>
      <vt:lpstr>Beweisskizze</vt:lpstr>
      <vt:lpstr>Fall 1: u∉S</vt:lpstr>
      <vt:lpstr>Fall 1: u∉S </vt:lpstr>
      <vt:lpstr>Javaprogramm P′ mit Eingabe x</vt:lpstr>
      <vt:lpstr>Verhalten (⇒)</vt:lpstr>
      <vt:lpstr>Was bedeutet das? (⇐)</vt:lpstr>
      <vt:lpstr>Erkenntnis</vt:lpstr>
      <vt:lpstr>Fall 2: u∈S</vt:lpstr>
      <vt:lpstr>Fall 2: u∈S</vt:lpstr>
      <vt:lpstr>Javaprogramm P mit Eingabe x</vt:lpstr>
      <vt:lpstr>Verhalten</vt:lpstr>
      <vt:lpstr>Was ist mit S=R?</vt:lpstr>
      <vt:lpstr>Anhang</vt:lpstr>
      <vt:lpstr>Wiederholung:  Entscheidbarkeit einer Sprache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Satz von Rice</dc:title>
  <dc:creator>Rene Filip</dc:creator>
  <cp:lastModifiedBy>Rene Filip</cp:lastModifiedBy>
  <cp:revision>80</cp:revision>
  <dcterms:created xsi:type="dcterms:W3CDTF">2016-03-25T15:49:08Z</dcterms:created>
  <dcterms:modified xsi:type="dcterms:W3CDTF">2016-04-05T20:48:29Z</dcterms:modified>
</cp:coreProperties>
</file>